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C259-C823-43FE-8309-C733BEA37E04}" type="datetimeFigureOut">
              <a:rPr lang="zh-TW" altLang="en-US" smtClean="0"/>
              <a:t>2012/3/20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CF6B-F956-4F85-B573-307A8E2EB3F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Why are Foreign Firms Listed in The U.S. Worth More?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財金所 周立軒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evaluating the Tobin’s q , the formula is: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Country-Level variables are from LLSV(1998), they are legal origins, index of anti-director rights, and the index of judicial efficiency.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683568" y="2420888"/>
          <a:ext cx="7804650" cy="825748"/>
        </p:xfrm>
        <a:graphic>
          <a:graphicData uri="http://schemas.openxmlformats.org/presentationml/2006/ole">
            <p:oleObj spid="_x0000_s1026" name="Equation" r:id="rId3" imgW="372096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Additionally, numbers of other variables are employed</a:t>
            </a:r>
          </a:p>
          <a:p>
            <a:pPr lvl="1"/>
            <a:r>
              <a:rPr lang="en-US" altLang="zh-TW" dirty="0" smtClean="0"/>
              <a:t>Information Disclosure: Index of Accounting Standards produced by Center For International Financial Analysis and Research </a:t>
            </a:r>
          </a:p>
          <a:p>
            <a:pPr lvl="1"/>
            <a:r>
              <a:rPr lang="en-US" altLang="zh-TW" dirty="0" smtClean="0"/>
              <a:t>Liquidity: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Capital Accessibility:  Capital Access Index, developed by the </a:t>
            </a:r>
            <a:r>
              <a:rPr lang="en-US" altLang="zh-TW" dirty="0" err="1" smtClean="0"/>
              <a:t>Millken</a:t>
            </a:r>
            <a:r>
              <a:rPr lang="en-US" altLang="zh-TW" dirty="0" smtClean="0"/>
              <a:t> Institute.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15816" y="4077072"/>
          <a:ext cx="3612376" cy="779140"/>
        </p:xfrm>
        <a:graphic>
          <a:graphicData uri="http://schemas.openxmlformats.org/presentationml/2006/ole">
            <p:oleObj spid="_x0000_s2050" name="Equation" r:id="rId3" imgW="194292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Experiment &amp; Result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7" y="548680"/>
            <a:ext cx="902395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Experiment &amp; Result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1309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8848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Experiment &amp; Result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altLang="zh-TW" dirty="0" smtClean="0"/>
              <a:t>Reduce the country-select bias, now we employ Heckman(1979) correction to control the self-selection bias</a:t>
            </a:r>
          </a:p>
          <a:p>
            <a:r>
              <a:rPr lang="en-US" altLang="zh-TW" dirty="0" smtClean="0"/>
              <a:t>To exam the effect of a listing on q, we define q as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01008"/>
            <a:ext cx="5656364" cy="4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8784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&amp; Result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96944" cy="29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1" y="4437112"/>
            <a:ext cx="8618965" cy="8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Experiment &amp; Result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Experiment &amp; Result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1369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r>
              <a:rPr lang="en-US" altLang="zh-TW" dirty="0" smtClean="0"/>
              <a:t>Surveys</a:t>
            </a:r>
            <a:r>
              <a:rPr lang="en-US" altLang="zh-TW" dirty="0" smtClean="0"/>
              <a:t> and Hypothesis</a:t>
            </a:r>
          </a:p>
          <a:p>
            <a:r>
              <a:rPr lang="en-US" altLang="zh-TW" dirty="0" smtClean="0"/>
              <a:t>Data</a:t>
            </a:r>
          </a:p>
          <a:p>
            <a:r>
              <a:rPr lang="en-US" altLang="zh-TW" dirty="0" smtClean="0"/>
              <a:t>Experiment &amp; Result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Experiment &amp; Result</a:t>
            </a:r>
            <a:endParaRPr lang="zh-TW" alt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Experiment &amp; Result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41682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08912" cy="61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83323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41946" cy="67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result shows:</a:t>
            </a:r>
          </a:p>
          <a:p>
            <a:pPr lvl="1"/>
            <a:r>
              <a:rPr lang="en-US" altLang="zh-TW" dirty="0" smtClean="0"/>
              <a:t>Listed firms do have higher valuations then those non-listed</a:t>
            </a:r>
          </a:p>
          <a:p>
            <a:pPr lvl="1"/>
            <a:r>
              <a:rPr lang="en-US" altLang="zh-TW" dirty="0" smtClean="0"/>
              <a:t>Listing in U.S usually represent the lower agency cost, lower cost of capital, higher investor protection, and result more growth opportunities</a:t>
            </a:r>
          </a:p>
          <a:p>
            <a:pPr lvl="1"/>
            <a:r>
              <a:rPr lang="en-US" altLang="zh-TW" dirty="0" smtClean="0"/>
              <a:t>Self-select control  seems not affect the result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Surveys find many benefits from listing in U.S</a:t>
            </a:r>
          </a:p>
          <a:p>
            <a:pPr lvl="1"/>
            <a:r>
              <a:rPr lang="en-US" altLang="zh-TW" dirty="0" smtClean="0"/>
              <a:t>Lowers cost of capital</a:t>
            </a:r>
          </a:p>
          <a:p>
            <a:pPr lvl="1"/>
            <a:r>
              <a:rPr lang="en-US" altLang="zh-TW" dirty="0" smtClean="0"/>
              <a:t>Access to foreign capital</a:t>
            </a:r>
          </a:p>
          <a:p>
            <a:pPr lvl="1"/>
            <a:r>
              <a:rPr lang="en-US" altLang="zh-TW" dirty="0" smtClean="0"/>
              <a:t>Increase the liquidity</a:t>
            </a:r>
          </a:p>
          <a:p>
            <a:pPr lvl="1"/>
            <a:r>
              <a:rPr lang="en-US" altLang="zh-TW" dirty="0" smtClean="0"/>
              <a:t>Prestige</a:t>
            </a:r>
          </a:p>
          <a:p>
            <a:r>
              <a:rPr lang="en-US" altLang="zh-TW" dirty="0" smtClean="0"/>
              <a:t>But, there are some interesting questions…</a:t>
            </a:r>
          </a:p>
          <a:p>
            <a:pPr lvl="1"/>
            <a:r>
              <a:rPr lang="en-US" altLang="zh-TW" dirty="0" smtClean="0"/>
              <a:t>Why we do not see more foreign companies listed in U.S?</a:t>
            </a:r>
          </a:p>
          <a:p>
            <a:pPr lvl="1"/>
            <a:r>
              <a:rPr lang="en-US" altLang="zh-TW" dirty="0" smtClean="0"/>
              <a:t>Do those companies listed in U.S  really perceive more benefits?</a:t>
            </a:r>
          </a:p>
          <a:p>
            <a:pPr lvl="1"/>
            <a:r>
              <a:rPr lang="en-US" altLang="zh-TW" dirty="0" smtClean="0"/>
              <a:t>Is there any conflict in benefits between Controlling Share Holders and other share holders?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Surveys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From the </a:t>
            </a:r>
            <a:r>
              <a:rPr lang="en-US" altLang="zh-TW" dirty="0" err="1" smtClean="0"/>
              <a:t>Wolrdscope</a:t>
            </a:r>
            <a:r>
              <a:rPr lang="en-US" altLang="zh-TW" dirty="0" smtClean="0"/>
              <a:t> database , the Tobin’s q of listed companies are higher then non-listed companies from the same country about 16.5%</a:t>
            </a:r>
          </a:p>
          <a:p>
            <a:pPr lvl="1"/>
            <a:r>
              <a:rPr lang="en-US" altLang="zh-TW" dirty="0" smtClean="0"/>
              <a:t>And the difference of “q”, is so-called </a:t>
            </a:r>
            <a:r>
              <a:rPr lang="en-US" altLang="zh-TW" smtClean="0"/>
              <a:t>Cross-Listing Premium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Surveys</a:t>
            </a:r>
            <a:r>
              <a:rPr lang="en-US" altLang="zh-TW" dirty="0" smtClean="0"/>
              <a:t>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La </a:t>
            </a:r>
            <a:r>
              <a:rPr lang="en-US" altLang="zh-TW" dirty="0" err="1" smtClean="0"/>
              <a:t>Porta</a:t>
            </a:r>
            <a:r>
              <a:rPr lang="en-US" altLang="zh-TW" dirty="0" smtClean="0"/>
              <a:t>, Lopez-de-</a:t>
            </a:r>
            <a:r>
              <a:rPr lang="en-US" altLang="zh-TW" dirty="0" err="1" smtClean="0"/>
              <a:t>Silanes</a:t>
            </a:r>
            <a:r>
              <a:rPr lang="en-US" altLang="zh-TW" dirty="0" smtClean="0"/>
              <a:t>, and </a:t>
            </a:r>
            <a:r>
              <a:rPr lang="en-US" altLang="zh-TW" dirty="0" err="1" smtClean="0"/>
              <a:t>Shleifier</a:t>
            </a:r>
            <a:r>
              <a:rPr lang="en-US" altLang="zh-TW" dirty="0" smtClean="0"/>
              <a:t> (1999)</a:t>
            </a:r>
            <a:r>
              <a:rPr lang="zh-TW" altLang="en-US" dirty="0" smtClean="0"/>
              <a:t> </a:t>
            </a:r>
            <a:r>
              <a:rPr lang="en-US" altLang="zh-TW" dirty="0" smtClean="0"/>
              <a:t>shows that large firms are typically controlled by large share holders, mostly families.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And </a:t>
            </a:r>
            <a:r>
              <a:rPr lang="en-US" altLang="zh-TW" dirty="0" err="1" smtClean="0"/>
              <a:t>Stulz</a:t>
            </a:r>
            <a:r>
              <a:rPr lang="en-US" altLang="zh-TW" dirty="0" smtClean="0"/>
              <a:t>(1990) shows : Agency cost of managerial discretion are negatively related to growth opportunities.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Surveys</a:t>
            </a:r>
            <a:r>
              <a:rPr lang="en-US" altLang="zh-TW" dirty="0" smtClean="0"/>
              <a:t>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Agency cost comes from the conflict in benefits between Controlling Share Holders and Managers.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private benefits of Controlling Share Holders will be lower if the protection for investors become stronger.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Surveys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Lins</a:t>
            </a:r>
            <a:r>
              <a:rPr lang="en-US" altLang="zh-TW" dirty="0" smtClean="0"/>
              <a:t>, Strickland, and </a:t>
            </a:r>
            <a:r>
              <a:rPr lang="en-US" altLang="zh-TW" dirty="0" err="1" smtClean="0"/>
              <a:t>Zenner</a:t>
            </a:r>
            <a:r>
              <a:rPr lang="en-US" altLang="zh-TW" dirty="0" smtClean="0"/>
              <a:t>(2000) shows that firms listed in U.S become less credit-constrained.</a:t>
            </a:r>
          </a:p>
          <a:p>
            <a:endParaRPr lang="en-US" altLang="zh-TW" dirty="0"/>
          </a:p>
          <a:p>
            <a:r>
              <a:rPr lang="en-US" altLang="zh-TW" dirty="0" err="1" smtClean="0"/>
              <a:t>Cantale</a:t>
            </a:r>
            <a:r>
              <a:rPr lang="en-US" altLang="zh-TW" dirty="0" smtClean="0"/>
              <a:t> (1996), </a:t>
            </a:r>
            <a:r>
              <a:rPr lang="en-US" altLang="zh-TW" dirty="0" err="1" smtClean="0"/>
              <a:t>Fuerst</a:t>
            </a:r>
            <a:r>
              <a:rPr lang="en-US" altLang="zh-TW" dirty="0" smtClean="0"/>
              <a:t> (1998), and </a:t>
            </a:r>
            <a:r>
              <a:rPr lang="en-US" altLang="zh-TW" dirty="0" err="1" smtClean="0"/>
              <a:t>Moel</a:t>
            </a:r>
            <a:r>
              <a:rPr lang="en-US" altLang="zh-TW" dirty="0" smtClean="0"/>
              <a:t> (1999) assume information asymmetry are related to the decision of listing in oversea markets.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Truth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Due to these surveys,  we summarize four main hypothesis</a:t>
            </a:r>
          </a:p>
          <a:p>
            <a:pPr lvl="1"/>
            <a:r>
              <a:rPr lang="en-US" altLang="zh-TW" dirty="0" smtClean="0"/>
              <a:t>H1: Firms listed in U.S have Cross-Listing Premium comparing to non-listing firms from the same country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H2: Listing in U.S can improve stocks’ liquidity and efficiency, so the stocks are more valuable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Truth and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H3: Listing in U.S improves the degree of information disclosure.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H4: Because of the high investors protection in U.S, Controlling Share Holders’ private benefits are limited, and this lower the agency cost , so firms gain more growth opportunities. 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529</Words>
  <Application>Microsoft Office PowerPoint</Application>
  <PresentationFormat>如螢幕大小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Office 佈景主題</vt:lpstr>
      <vt:lpstr>MathType 6.0 Equation</vt:lpstr>
      <vt:lpstr>Why are Foreign Firms Listed in The U.S. Worth More?</vt:lpstr>
      <vt:lpstr>Agenda</vt:lpstr>
      <vt:lpstr>Motivation</vt:lpstr>
      <vt:lpstr>Surveys and Hypothesis</vt:lpstr>
      <vt:lpstr>Surveys and Hypothesis</vt:lpstr>
      <vt:lpstr>Surveys and Hypothesis</vt:lpstr>
      <vt:lpstr>Surveys and Hypothesis</vt:lpstr>
      <vt:lpstr>Truth and Hypothesis</vt:lpstr>
      <vt:lpstr>Truth and Hypothesis</vt:lpstr>
      <vt:lpstr>Data</vt:lpstr>
      <vt:lpstr>Data</vt:lpstr>
      <vt:lpstr>Experiment &amp; Result </vt:lpstr>
      <vt:lpstr>Experiment &amp; Result </vt:lpstr>
      <vt:lpstr>投影片 14</vt:lpstr>
      <vt:lpstr>投影片 15</vt:lpstr>
      <vt:lpstr>Experiment &amp; Result </vt:lpstr>
      <vt:lpstr>Experiment &amp; Result</vt:lpstr>
      <vt:lpstr>Experiment &amp; Result</vt:lpstr>
      <vt:lpstr>Experiment &amp; Result</vt:lpstr>
      <vt:lpstr>Experiment &amp; Result</vt:lpstr>
      <vt:lpstr>Experiment &amp; Result</vt:lpstr>
      <vt:lpstr>投影片 22</vt:lpstr>
      <vt:lpstr>投影片 23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Foreign Firms Listed in The U.S. Worth More?</dc:title>
  <dc:creator>vic</dc:creator>
  <cp:lastModifiedBy>vic</cp:lastModifiedBy>
  <cp:revision>3</cp:revision>
  <dcterms:created xsi:type="dcterms:W3CDTF">2012-03-20T03:21:59Z</dcterms:created>
  <dcterms:modified xsi:type="dcterms:W3CDTF">2012-03-20T06:53:36Z</dcterms:modified>
</cp:coreProperties>
</file>